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8" r:id="rId9"/>
    <p:sldId id="263" r:id="rId10"/>
    <p:sldId id="264" r:id="rId11"/>
    <p:sldId id="265" r:id="rId12"/>
    <p:sldId id="266" r:id="rId13"/>
    <p:sldId id="267"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DA"/>
    <a:srgbClr val="FFE6B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2"/>
    <p:restoredTop sz="94683"/>
  </p:normalViewPr>
  <p:slideViewPr>
    <p:cSldViewPr snapToGrid="0" snapToObjects="1">
      <p:cViewPr>
        <p:scale>
          <a:sx n="110" d="100"/>
          <a:sy n="110" d="100"/>
        </p:scale>
        <p:origin x="144" y="9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2D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ted.com/talks/espen_stoknes_how_to_transform_apocalypse_fatigue_into_action_on_global_warmi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5A8AFA4-5C32-4100-9C6D-839A47E15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6B5F253-7949-47C2-9DBD-1570ECDA2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349" y="685800"/>
            <a:ext cx="4066277"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16D8631-698C-EA04-1CCF-0F0B65FC018D}"/>
              </a:ext>
            </a:extLst>
          </p:cNvPr>
          <p:cNvSpPr/>
          <p:nvPr/>
        </p:nvSpPr>
        <p:spPr>
          <a:xfrm>
            <a:off x="505723" y="685799"/>
            <a:ext cx="4083529" cy="5486400"/>
          </a:xfrm>
          <a:prstGeom prst="rect">
            <a:avLst/>
          </a:prstGeom>
          <a:solidFill>
            <a:srgbClr val="FFF2D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14349" y="1643493"/>
            <a:ext cx="4074903" cy="1785506"/>
          </a:xfrm>
        </p:spPr>
        <p:txBody>
          <a:bodyPr anchor="b">
            <a:normAutofit/>
          </a:bodyPr>
          <a:lstStyle/>
          <a:p>
            <a:pPr>
              <a:lnSpc>
                <a:spcPct val="90000"/>
              </a:lnSpc>
            </a:pPr>
            <a:r>
              <a:rPr lang="en-CA" sz="2800"/>
              <a:t>Unmasking the Petro-Narrative: Shifting Discourse on Alberta’s Oil Sands</a:t>
            </a:r>
          </a:p>
        </p:txBody>
      </p:sp>
      <p:sp>
        <p:nvSpPr>
          <p:cNvPr id="3" name="Subtitle 2"/>
          <p:cNvSpPr>
            <a:spLocks noGrp="1"/>
          </p:cNvSpPr>
          <p:nvPr>
            <p:ph type="subTitle" idx="1"/>
          </p:nvPr>
        </p:nvSpPr>
        <p:spPr>
          <a:xfrm>
            <a:off x="1386884" y="4046453"/>
            <a:ext cx="2312581" cy="1785506"/>
          </a:xfrm>
        </p:spPr>
        <p:txBody>
          <a:bodyPr anchor="t">
            <a:normAutofit/>
          </a:bodyPr>
          <a:lstStyle/>
          <a:p>
            <a:r>
              <a:rPr lang="en-CA" sz="1200">
                <a:solidFill>
                  <a:schemeClr val="tx1"/>
                </a:solidFill>
              </a:rPr>
              <a:t>Changing the Narrative on Alberta's Oil Sands</a:t>
            </a:r>
          </a:p>
          <a:p>
            <a:r>
              <a:rPr lang="en-CA" sz="1200">
                <a:solidFill>
                  <a:schemeClr val="tx1"/>
                </a:solidFill>
              </a:rPr>
              <a:t>Talon Hird</a:t>
            </a:r>
          </a:p>
          <a:p>
            <a:r>
              <a:rPr lang="en-CA" sz="1200">
                <a:solidFill>
                  <a:schemeClr val="tx1"/>
                </a:solidFill>
              </a:rPr>
              <a:t>June 2024</a:t>
            </a:r>
          </a:p>
          <a:p>
            <a:r>
              <a:rPr lang="en-CA" sz="1200">
                <a:solidFill>
                  <a:schemeClr val="tx1"/>
                </a:solidFill>
              </a:rPr>
              <a:t>PHIL 359 </a:t>
            </a:r>
          </a:p>
        </p:txBody>
      </p:sp>
      <p:pic>
        <p:nvPicPr>
          <p:cNvPr id="5" name="Picture 4" descr="A drop of water with a leaf and a water drop with a green leaf and a green field with wind turbines and a road with smoke coming out of it&#10;&#10;Description automatically generated">
            <a:extLst>
              <a:ext uri="{FF2B5EF4-FFF2-40B4-BE49-F238E27FC236}">
                <a16:creationId xmlns:a16="http://schemas.microsoft.com/office/drawing/2014/main" id="{A4D70EE4-37E8-25C8-1B94-5A0E223B433D}"/>
              </a:ext>
            </a:extLst>
          </p:cNvPr>
          <p:cNvPicPr>
            <a:picLocks noChangeAspect="1"/>
          </p:cNvPicPr>
          <p:nvPr/>
        </p:nvPicPr>
        <p:blipFill rotWithShape="1">
          <a:blip r:embed="rId2"/>
          <a:srcRect l="14143" r="11899"/>
          <a:stretch/>
        </p:blipFill>
        <p:spPr>
          <a:xfrm>
            <a:off x="4580627" y="685799"/>
            <a:ext cx="4057650" cy="548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4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2DA"/>
        </a:solidFill>
        <a:effectLst/>
      </p:bgPr>
    </p:bg>
    <p:spTree>
      <p:nvGrpSpPr>
        <p:cNvPr id="1" name=""/>
        <p:cNvGrpSpPr/>
        <p:nvPr/>
      </p:nvGrpSpPr>
      <p:grpSpPr>
        <a:xfrm>
          <a:off x="0" y="0"/>
          <a:ext cx="0" cy="0"/>
          <a:chOff x="0" y="0"/>
          <a:chExt cx="0" cy="0"/>
        </a:xfrm>
      </p:grpSpPr>
      <p:sp useBgFill="1">
        <p:nvSpPr>
          <p:cNvPr id="2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2" name="Rectangle 2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0"/>
            <a:ext cx="3485178" cy="1624520"/>
          </a:xfrm>
        </p:spPr>
        <p:txBody>
          <a:bodyPr anchor="ctr">
            <a:normAutofit/>
          </a:bodyPr>
          <a:lstStyle/>
          <a:p>
            <a:pPr>
              <a:lnSpc>
                <a:spcPct val="90000"/>
              </a:lnSpc>
            </a:pPr>
            <a:r>
              <a:rPr lang="en-CA" sz="3500"/>
              <a:t>Shifting the Narrative: Positive Framing</a:t>
            </a:r>
          </a:p>
        </p:txBody>
      </p:sp>
      <p:sp>
        <p:nvSpPr>
          <p:cNvPr id="3" name="Content Placeholder 2"/>
          <p:cNvSpPr>
            <a:spLocks noGrp="1"/>
          </p:cNvSpPr>
          <p:nvPr>
            <p:ph idx="1"/>
          </p:nvPr>
        </p:nvSpPr>
        <p:spPr>
          <a:xfrm>
            <a:off x="81585" y="1624520"/>
            <a:ext cx="4184787" cy="4920712"/>
          </a:xfrm>
        </p:spPr>
        <p:txBody>
          <a:bodyPr anchor="ctr">
            <a:normAutofit/>
          </a:bodyPr>
          <a:lstStyle/>
          <a:p>
            <a:pPr>
              <a:lnSpc>
                <a:spcPct val="150000"/>
              </a:lnSpc>
            </a:pPr>
            <a:r>
              <a:rPr lang="en-CA" sz="1600"/>
              <a:t>Importance of Optimistic Discourse:</a:t>
            </a:r>
          </a:p>
          <a:p>
            <a:pPr>
              <a:lnSpc>
                <a:spcPct val="150000"/>
              </a:lnSpc>
            </a:pPr>
            <a:r>
              <a:rPr lang="en-CA" sz="1600"/>
              <a:t>Negative framing leads to fear and apathy.</a:t>
            </a:r>
          </a:p>
          <a:p>
            <a:pPr>
              <a:lnSpc>
                <a:spcPct val="150000"/>
              </a:lnSpc>
            </a:pPr>
            <a:r>
              <a:rPr lang="en-CA" sz="1600"/>
              <a:t>Positive framing inspires hope and action.</a:t>
            </a:r>
          </a:p>
          <a:p>
            <a:pPr>
              <a:lnSpc>
                <a:spcPct val="150000"/>
              </a:lnSpc>
            </a:pPr>
            <a:r>
              <a:rPr lang="en-CA" sz="1600"/>
              <a:t>Examples of Campaign Slogans:</a:t>
            </a:r>
          </a:p>
          <a:p>
            <a:pPr>
              <a:lnSpc>
                <a:spcPct val="150000"/>
              </a:lnSpc>
            </a:pPr>
            <a:r>
              <a:rPr lang="en-CA" sz="1600"/>
              <a:t>“Pioneering a Sustainable Tomorrow” &amp; “Innovation Drives Us Forward”</a:t>
            </a:r>
          </a:p>
          <a:p>
            <a:pPr>
              <a:lnSpc>
                <a:spcPct val="150000"/>
              </a:lnSpc>
            </a:pPr>
            <a:r>
              <a:rPr lang="en-CA" sz="1600"/>
              <a:t>Evoke Positive Emotions</a:t>
            </a:r>
          </a:p>
          <a:p>
            <a:pPr>
              <a:lnSpc>
                <a:spcPct val="150000"/>
              </a:lnSpc>
            </a:pPr>
            <a:r>
              <a:rPr lang="en-CA" sz="1600"/>
              <a:t>Focus on resilience, progress, and provincial pride.</a:t>
            </a:r>
          </a:p>
          <a:p>
            <a:pPr>
              <a:lnSpc>
                <a:spcPct val="150000"/>
              </a:lnSpc>
            </a:pPr>
            <a:r>
              <a:rPr lang="en-CA" sz="1600"/>
              <a:t>Highlight benefits of a green future rather than sacrifices.</a:t>
            </a:r>
          </a:p>
        </p:txBody>
      </p:sp>
      <p:pic>
        <p:nvPicPr>
          <p:cNvPr id="7" name="Picture 6">
            <a:extLst>
              <a:ext uri="{FF2B5EF4-FFF2-40B4-BE49-F238E27FC236}">
                <a16:creationId xmlns:a16="http://schemas.microsoft.com/office/drawing/2014/main" id="{AA1F2FCF-A41C-BA1B-095F-02E07ECEC48A}"/>
              </a:ext>
            </a:extLst>
          </p:cNvPr>
          <p:cNvPicPr>
            <a:picLocks noChangeAspect="1"/>
          </p:cNvPicPr>
          <p:nvPr/>
        </p:nvPicPr>
        <p:blipFill>
          <a:blip r:embed="rId2"/>
          <a:stretch>
            <a:fillRect/>
          </a:stretch>
        </p:blipFill>
        <p:spPr>
          <a:xfrm>
            <a:off x="4571999" y="1887775"/>
            <a:ext cx="4394201" cy="43942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726" y="0"/>
            <a:ext cx="3727343" cy="1379349"/>
          </a:xfrm>
        </p:spPr>
        <p:txBody>
          <a:bodyPr>
            <a:normAutofit fontScale="90000"/>
          </a:bodyPr>
          <a:lstStyle/>
          <a:p>
            <a:r>
              <a:t>Strategies for a New Discourse</a:t>
            </a:r>
          </a:p>
        </p:txBody>
      </p:sp>
      <p:sp>
        <p:nvSpPr>
          <p:cNvPr id="3" name="Content Placeholder 2"/>
          <p:cNvSpPr>
            <a:spLocks noGrp="1"/>
          </p:cNvSpPr>
          <p:nvPr>
            <p:ph idx="1"/>
          </p:nvPr>
        </p:nvSpPr>
        <p:spPr>
          <a:xfrm>
            <a:off x="0" y="1762932"/>
            <a:ext cx="4068305" cy="5095068"/>
          </a:xfrm>
        </p:spPr>
        <p:txBody>
          <a:bodyPr>
            <a:normAutofit fontScale="55000" lnSpcReduction="20000"/>
          </a:bodyPr>
          <a:lstStyle/>
          <a:p>
            <a:pPr>
              <a:lnSpc>
                <a:spcPct val="170000"/>
              </a:lnSpc>
            </a:pPr>
            <a:r>
              <a:t>Create emotionally resonant narratives</a:t>
            </a:r>
            <a:r>
              <a:rPr lang="en-CA"/>
              <a:t> with skillful rhetoric</a:t>
            </a:r>
            <a:endParaRPr/>
          </a:p>
          <a:p>
            <a:pPr>
              <a:lnSpc>
                <a:spcPct val="170000"/>
              </a:lnSpc>
            </a:pPr>
            <a:r>
              <a:t>Use Lacanian signifiers to connect with core values</a:t>
            </a:r>
            <a:r>
              <a:rPr lang="en-CA"/>
              <a:t> of Albertans</a:t>
            </a:r>
            <a:endParaRPr/>
          </a:p>
          <a:p>
            <a:pPr>
              <a:lnSpc>
                <a:spcPct val="170000"/>
              </a:lnSpc>
            </a:pPr>
            <a:r>
              <a:t>Inspire Collective Shift:</a:t>
            </a:r>
            <a:endParaRPr lang="en-CA"/>
          </a:p>
          <a:p>
            <a:pPr>
              <a:lnSpc>
                <a:spcPct val="170000"/>
              </a:lnSpc>
            </a:pPr>
            <a:r>
              <a:rPr lang="en-CA"/>
              <a:t>Frame sustainability as an extension of Alberta’s pioneering spirit.</a:t>
            </a:r>
          </a:p>
          <a:p>
            <a:pPr>
              <a:lnSpc>
                <a:spcPct val="170000"/>
              </a:lnSpc>
            </a:pPr>
            <a:r>
              <a:t>Make green energy a source of provincial pride and identity.</a:t>
            </a:r>
            <a:endParaRPr lang="en-CA"/>
          </a:p>
          <a:p>
            <a:pPr>
              <a:lnSpc>
                <a:spcPct val="170000"/>
              </a:lnSpc>
            </a:pPr>
            <a:r>
              <a:rPr lang="en-CA"/>
              <a:t>Highlight what Albertans have to gain</a:t>
            </a:r>
            <a:endParaRPr/>
          </a:p>
        </p:txBody>
      </p:sp>
      <p:pic>
        <p:nvPicPr>
          <p:cNvPr id="4" name="Picture 3" descr="A cowboy riding a snake&#10;&#10;Description automatically generated">
            <a:extLst>
              <a:ext uri="{FF2B5EF4-FFF2-40B4-BE49-F238E27FC236}">
                <a16:creationId xmlns:a16="http://schemas.microsoft.com/office/drawing/2014/main" id="{6437798D-66CA-1F1A-F25D-7B1FF3163DD7}"/>
              </a:ext>
            </a:extLst>
          </p:cNvPr>
          <p:cNvPicPr>
            <a:picLocks noChangeAspect="1"/>
          </p:cNvPicPr>
          <p:nvPr/>
        </p:nvPicPr>
        <p:blipFill rotWithShape="1">
          <a:blip r:embed="rId2"/>
          <a:srcRect l="14150" r="19109"/>
          <a:stretch/>
        </p:blipFill>
        <p:spPr>
          <a:xfrm>
            <a:off x="4566882" y="0"/>
            <a:ext cx="4577118"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0541" y="181576"/>
            <a:ext cx="886772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mparison of a city and a city&#10;&#10;Description automatically generated">
            <a:extLst>
              <a:ext uri="{FF2B5EF4-FFF2-40B4-BE49-F238E27FC236}">
                <a16:creationId xmlns:a16="http://schemas.microsoft.com/office/drawing/2014/main" id="{0245E407-EF89-693D-53B6-DDED4F010F45}"/>
              </a:ext>
            </a:extLst>
          </p:cNvPr>
          <p:cNvPicPr>
            <a:picLocks noChangeAspect="1"/>
          </p:cNvPicPr>
          <p:nvPr/>
        </p:nvPicPr>
        <p:blipFill rotWithShape="1">
          <a:blip r:embed="rId2">
            <a:alphaModFix amt="60000"/>
          </a:blip>
          <a:srcRect l="14984" t="12444" r="18515" b="-1"/>
          <a:stretch/>
        </p:blipFill>
        <p:spPr>
          <a:xfrm>
            <a:off x="11906" y="-1"/>
            <a:ext cx="9129807" cy="6881663"/>
          </a:xfrm>
          <a:prstGeom prst="rect">
            <a:avLst/>
          </a:prstGeom>
        </p:spPr>
      </p:pic>
      <p:sp>
        <p:nvSpPr>
          <p:cNvPr id="2" name="Title 1"/>
          <p:cNvSpPr>
            <a:spLocks noGrp="1"/>
          </p:cNvSpPr>
          <p:nvPr>
            <p:ph type="title"/>
          </p:nvPr>
        </p:nvSpPr>
        <p:spPr>
          <a:xfrm>
            <a:off x="628650" y="525195"/>
            <a:ext cx="7623913" cy="761164"/>
          </a:xfrm>
        </p:spPr>
        <p:txBody>
          <a:bodyPr anchor="b">
            <a:normAutofit/>
          </a:bodyPr>
          <a:lstStyle/>
          <a:p>
            <a:r>
              <a:rPr lang="en-CA" sz="3500" b="1">
                <a:solidFill>
                  <a:srgbClr val="FFFFFF"/>
                </a:solidFill>
              </a:rPr>
              <a:t>Conclusion</a:t>
            </a:r>
          </a:p>
        </p:txBody>
      </p:sp>
      <p:sp>
        <p:nvSpPr>
          <p:cNvPr id="3" name="Content Placeholder 2"/>
          <p:cNvSpPr>
            <a:spLocks noGrp="1"/>
          </p:cNvSpPr>
          <p:nvPr>
            <p:ph idx="1"/>
          </p:nvPr>
        </p:nvSpPr>
        <p:spPr>
          <a:xfrm>
            <a:off x="147638" y="1641072"/>
            <a:ext cx="8872536" cy="5035352"/>
          </a:xfrm>
        </p:spPr>
        <p:txBody>
          <a:bodyPr>
            <a:normAutofit fontScale="92500" lnSpcReduction="10000"/>
          </a:bodyPr>
          <a:lstStyle/>
          <a:p>
            <a:pPr>
              <a:lnSpc>
                <a:spcPct val="150000"/>
              </a:lnSpc>
            </a:pPr>
            <a:r>
              <a:rPr lang="en-CA" sz="2200" b="1">
                <a:solidFill>
                  <a:srgbClr val="FFFFFF"/>
                </a:solidFill>
              </a:rPr>
              <a:t>Pro-oil narratives have shaped Alberta’s identity through strategic manipulation.</a:t>
            </a:r>
          </a:p>
          <a:p>
            <a:pPr>
              <a:lnSpc>
                <a:spcPct val="150000"/>
              </a:lnSpc>
            </a:pPr>
            <a:r>
              <a:rPr lang="en-CA" sz="2200" b="1">
                <a:solidFill>
                  <a:srgbClr val="FFFFFF"/>
                </a:solidFill>
              </a:rPr>
              <a:t>Environmental advocates must adopt similar rhetorical techniques to shift public opinion.</a:t>
            </a:r>
          </a:p>
          <a:p>
            <a:pPr>
              <a:lnSpc>
                <a:spcPct val="150000"/>
              </a:lnSpc>
            </a:pPr>
            <a:r>
              <a:rPr lang="en-CA" sz="2200" b="1">
                <a:solidFill>
                  <a:srgbClr val="FFFFFF"/>
                </a:solidFill>
              </a:rPr>
              <a:t>Call to Action:</a:t>
            </a:r>
          </a:p>
          <a:p>
            <a:pPr>
              <a:lnSpc>
                <a:spcPct val="150000"/>
              </a:lnSpc>
            </a:pPr>
            <a:r>
              <a:rPr lang="en-CA" sz="2200" b="1">
                <a:solidFill>
                  <a:srgbClr val="FFFFFF"/>
                </a:solidFill>
              </a:rPr>
              <a:t>Fill Albertans with hope and optimism about a sustainable future.</a:t>
            </a:r>
          </a:p>
          <a:p>
            <a:pPr>
              <a:lnSpc>
                <a:spcPct val="150000"/>
              </a:lnSpc>
            </a:pPr>
            <a:r>
              <a:rPr lang="en-CA" sz="2200" b="1">
                <a:solidFill>
                  <a:srgbClr val="FFFFFF"/>
                </a:solidFill>
              </a:rPr>
              <a:t>Inspire action through compelling and emotionally resonant discourse.</a:t>
            </a:r>
          </a:p>
          <a:p>
            <a:pPr>
              <a:lnSpc>
                <a:spcPct val="150000"/>
              </a:lnSpc>
            </a:pPr>
            <a:r>
              <a:rPr lang="en-CA" sz="2200" b="1">
                <a:solidFill>
                  <a:srgbClr val="FFFFFF"/>
                </a:solidFill>
              </a:rPr>
              <a:t>Vision for the Future:</a:t>
            </a:r>
          </a:p>
          <a:p>
            <a:pPr>
              <a:lnSpc>
                <a:spcPct val="150000"/>
              </a:lnSpc>
            </a:pPr>
            <a:r>
              <a:rPr lang="en-CA" sz="2200" b="1">
                <a:solidFill>
                  <a:srgbClr val="FFFFFF"/>
                </a:solidFill>
              </a:rPr>
              <a:t> Unshackle Alberta from its oil-dependent identity.</a:t>
            </a:r>
          </a:p>
          <a:p>
            <a:pPr>
              <a:lnSpc>
                <a:spcPct val="150000"/>
              </a:lnSpc>
            </a:pPr>
            <a:r>
              <a:rPr lang="en-CA" sz="2200" b="1">
                <a:solidFill>
                  <a:srgbClr val="FFFFFF"/>
                </a:solidFill>
              </a:rPr>
              <a:t>Pave the way for a brighter and greener future.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Bibliography</a:t>
            </a:r>
          </a:p>
        </p:txBody>
      </p:sp>
      <p:sp>
        <p:nvSpPr>
          <p:cNvPr id="3" name="Content Placeholder 2"/>
          <p:cNvSpPr>
            <a:spLocks noGrp="1"/>
          </p:cNvSpPr>
          <p:nvPr>
            <p:ph idx="1"/>
          </p:nvPr>
        </p:nvSpPr>
        <p:spPr>
          <a:xfrm>
            <a:off x="457200" y="1600200"/>
            <a:ext cx="8229600" cy="4983162"/>
          </a:xfrm>
        </p:spPr>
        <p:txBody>
          <a:bodyPr>
            <a:normAutofit/>
          </a:bodyPr>
          <a:lstStyle/>
          <a:p>
            <a:pPr>
              <a:lnSpc>
                <a:spcPct val="150000"/>
              </a:lnSpc>
              <a:buFont typeface="+mj-lt"/>
              <a:buAutoNum type="arabicPeriod"/>
            </a:pPr>
            <a:r>
              <a:rPr sz="1200"/>
              <a:t>Mitchell, Timothy. Carbon Democracy. London: Verso, 2011.</a:t>
            </a:r>
          </a:p>
          <a:p>
            <a:pPr>
              <a:lnSpc>
                <a:spcPct val="150000"/>
              </a:lnSpc>
              <a:buFont typeface="+mj-lt"/>
              <a:buAutoNum type="arabicPeriod"/>
            </a:pPr>
            <a:r>
              <a:rPr sz="1200"/>
              <a:t>Haluza-DeLay, Randolph. 'Assembling Consent in Alberta: Hegemony and the Tar Sands.' In A Line in the Tar Sands: Struggles for Environmental Justice, edited by Toban Black, Tony Weis, Stephen D'Arcy, and Joshua Kahn Russell. Oakland, CA: PM Press, 2014.</a:t>
            </a:r>
          </a:p>
          <a:p>
            <a:pPr>
              <a:lnSpc>
                <a:spcPct val="150000"/>
              </a:lnSpc>
              <a:buFont typeface="+mj-lt"/>
              <a:buAutoNum type="arabicPeriod"/>
            </a:pPr>
            <a:r>
              <a:rPr sz="1200"/>
              <a:t>Oreskes, Naomi, and Erik M. Conway. Merchants of Doubt: How a Handful of Scientists Obscured the Truth on Issues from Tobacco Smoke to Global Warming. New York: Bloomsbury Press, 2010.</a:t>
            </a:r>
          </a:p>
          <a:p>
            <a:pPr>
              <a:lnSpc>
                <a:spcPct val="150000"/>
              </a:lnSpc>
              <a:buFont typeface="+mj-lt"/>
              <a:buAutoNum type="arabicPeriod"/>
            </a:pPr>
            <a:r>
              <a:rPr sz="1200"/>
              <a:t>Kover, T.R. 'Everything You Wanted To Ask Jacques Lacan About The Oil Sands But Were Too Afraid To Ask.' In The Lacanian Review. Publisher and year not specified.</a:t>
            </a:r>
          </a:p>
          <a:p>
            <a:pPr>
              <a:lnSpc>
                <a:spcPct val="150000"/>
              </a:lnSpc>
              <a:buFont typeface="+mj-lt"/>
              <a:buAutoNum type="arabicPeriod"/>
            </a:pPr>
            <a:r>
              <a:rPr sz="1200"/>
              <a:t>Norgaard, Kari Marie. 'Climate Denial: Emotion, Psychology, Culture, and Political Economy.' In The Oxford Handbook of Climate Change and Society, edited by John S. Dryzek, Richard B. Norgaard, and David Schlosberg, 396-413. Oxford: Oxford University Press, 2011.</a:t>
            </a:r>
          </a:p>
          <a:p>
            <a:pPr>
              <a:lnSpc>
                <a:spcPct val="150000"/>
              </a:lnSpc>
              <a:buFont typeface="+mj-lt"/>
              <a:buAutoNum type="arabicPeriod"/>
            </a:pPr>
            <a:r>
              <a:rPr sz="1200"/>
              <a:t>Stoknes, Espen. 'How to Transform Apocalypse Fatigue Into Action on Global Warming.' TED Talk. Accessed June 8, 2024. </a:t>
            </a:r>
            <a:r>
              <a:rPr sz="1200">
                <a:hlinkClick r:id="rId2"/>
              </a:rPr>
              <a:t>https://www.ted.com/talks/espen_stoknes_how_to_transform_apocalypse_fatigue_into_action_on_global_warming</a:t>
            </a:r>
            <a:r>
              <a:rPr sz="1200"/>
              <a:t>.</a:t>
            </a:r>
            <a:endParaRPr lang="en-CA" sz="1200"/>
          </a:p>
          <a:p>
            <a:pPr>
              <a:lnSpc>
                <a:spcPct val="150000"/>
              </a:lnSpc>
              <a:buFont typeface="+mj-lt"/>
              <a:buAutoNum type="arabicPeriod"/>
            </a:pPr>
            <a:r>
              <a:rPr lang="en-CA" sz="1200"/>
              <a:t>Miller, Gloria E. "Frontier Masculinity in the Oil Industry: The Experience of Women Engineers." Gender, Work and Organization 11, no. 1 (2004): 47-73.</a:t>
            </a:r>
          </a:p>
          <a:p>
            <a:pPr>
              <a:lnSpc>
                <a:spcPct val="150000"/>
              </a:lnSpc>
              <a:buFont typeface="+mj-lt"/>
              <a:buAutoNum type="arabicPeriod"/>
            </a:pPr>
            <a:r>
              <a:rPr lang="en-CA" sz="1200"/>
              <a:t>All Images Created in CHAT GPT-4o Image creator by Talon Hird</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0060" y="325369"/>
            <a:ext cx="3276451" cy="1956841"/>
          </a:xfrm>
        </p:spPr>
        <p:txBody>
          <a:bodyPr anchor="b">
            <a:normAutofit/>
          </a:bodyPr>
          <a:lstStyle/>
          <a:p>
            <a:r>
              <a:rPr lang="en-CA" sz="4700"/>
              <a:t>Introduction</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2586994"/>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3" y="2763090"/>
            <a:ext cx="3662751" cy="3985101"/>
          </a:xfrm>
        </p:spPr>
        <p:txBody>
          <a:bodyPr>
            <a:normAutofit fontScale="92500" lnSpcReduction="20000"/>
          </a:bodyPr>
          <a:lstStyle/>
          <a:p>
            <a:pPr>
              <a:lnSpc>
                <a:spcPct val="150000"/>
              </a:lnSpc>
            </a:pPr>
            <a:r>
              <a:rPr lang="en-CA" sz="1200"/>
              <a:t>The public perception of oil is shaped by narratives controlled by those benefiting from the capitalist distribution of oil, heavily influencing cultural attitudes in Alberta.</a:t>
            </a:r>
          </a:p>
          <a:p>
            <a:pPr>
              <a:lnSpc>
                <a:spcPct val="150000"/>
              </a:lnSpc>
            </a:pPr>
            <a:r>
              <a:rPr lang="en-CA" sz="1200"/>
              <a:t>The extensive marketing and PR campaigns by big-oil make it hard to discern the true foundations of Albertan feelings toward oil. Likely largely due to propaganda</a:t>
            </a:r>
          </a:p>
          <a:p>
            <a:pPr>
              <a:lnSpc>
                <a:spcPct val="150000"/>
              </a:lnSpc>
            </a:pPr>
            <a:r>
              <a:rPr lang="en-CA" sz="1200"/>
              <a:t>Discourse around curtailing oil usage often cites catastrophic environmental consequences, evoking feelings of loss and despair, which are less effective in persuasion.</a:t>
            </a:r>
          </a:p>
          <a:p>
            <a:pPr>
              <a:lnSpc>
                <a:spcPct val="150000"/>
              </a:lnSpc>
            </a:pPr>
            <a:r>
              <a:rPr lang="en-CA" sz="1200"/>
              <a:t>The failure of anti-oil/environmental advocates to effectively influence discourse suggests the need for adopting similar rhetorical techniques as the pro-oil lobby to alter public consciousness about the oil-sands controversy.</a:t>
            </a:r>
          </a:p>
        </p:txBody>
      </p:sp>
      <p:pic>
        <p:nvPicPr>
          <p:cNvPr id="4" name="Picture 3" descr="A group of workers with a skeleton puppet&#10;&#10;Description automatically generated">
            <a:extLst>
              <a:ext uri="{FF2B5EF4-FFF2-40B4-BE49-F238E27FC236}">
                <a16:creationId xmlns:a16="http://schemas.microsoft.com/office/drawing/2014/main" id="{8592B900-8CBC-D1AE-7880-8F5BF9B23B31}"/>
              </a:ext>
            </a:extLst>
          </p:cNvPr>
          <p:cNvPicPr>
            <a:picLocks noChangeAspect="1"/>
          </p:cNvPicPr>
          <p:nvPr/>
        </p:nvPicPr>
        <p:blipFill rotWithShape="1">
          <a:blip r:embed="rId2"/>
          <a:srcRect l="9955" r="14818"/>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person writing in a book&#10;&#10;Description automatically generated">
            <a:extLst>
              <a:ext uri="{FF2B5EF4-FFF2-40B4-BE49-F238E27FC236}">
                <a16:creationId xmlns:a16="http://schemas.microsoft.com/office/drawing/2014/main" id="{D605958C-45D5-B6F7-0F64-BDD77E2B6A29}"/>
              </a:ext>
            </a:extLst>
          </p:cNvPr>
          <p:cNvPicPr>
            <a:picLocks noChangeAspect="1"/>
          </p:cNvPicPr>
          <p:nvPr/>
        </p:nvPicPr>
        <p:blipFill rotWithShape="1">
          <a:blip r:embed="rId2"/>
          <a:srcRect t="7325" r="1" b="750"/>
          <a:stretch/>
        </p:blipFill>
        <p:spPr>
          <a:xfrm>
            <a:off x="20" y="10"/>
            <a:ext cx="7460291" cy="6857990"/>
          </a:xfrm>
          <a:prstGeom prst="rect">
            <a:avLst/>
          </a:prstGeom>
        </p:spPr>
      </p:pic>
      <p:sp>
        <p:nvSpPr>
          <p:cNvPr id="18" name="Freeform: Shape 17">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239536" y="0"/>
            <a:ext cx="3904464"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0" name="Freeform: Shape 19">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1169" y="0"/>
            <a:ext cx="3782831"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2" name="Freeform: Shape 21">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22759" y="0"/>
            <a:ext cx="189729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p:cNvSpPr>
            <a:spLocks noGrp="1"/>
          </p:cNvSpPr>
          <p:nvPr>
            <p:ph type="title"/>
          </p:nvPr>
        </p:nvSpPr>
        <p:spPr>
          <a:xfrm>
            <a:off x="6219289" y="340091"/>
            <a:ext cx="2725309" cy="1588422"/>
          </a:xfrm>
        </p:spPr>
        <p:txBody>
          <a:bodyPr anchor="b">
            <a:normAutofit/>
          </a:bodyPr>
          <a:lstStyle/>
          <a:p>
            <a:r>
              <a:rPr lang="en-CA" sz="3100"/>
              <a:t>Historical Influence of Oil Narratives</a:t>
            </a:r>
          </a:p>
        </p:txBody>
      </p:sp>
      <p:sp>
        <p:nvSpPr>
          <p:cNvPr id="3" name="Content Placeholder 2"/>
          <p:cNvSpPr>
            <a:spLocks noGrp="1"/>
          </p:cNvSpPr>
          <p:nvPr>
            <p:ph idx="1"/>
          </p:nvPr>
        </p:nvSpPr>
        <p:spPr>
          <a:xfrm>
            <a:off x="5959623" y="1948216"/>
            <a:ext cx="2984975" cy="3891109"/>
          </a:xfrm>
        </p:spPr>
        <p:txBody>
          <a:bodyPr>
            <a:normAutofit fontScale="92500"/>
          </a:bodyPr>
          <a:lstStyle/>
          <a:p>
            <a:pPr>
              <a:lnSpc>
                <a:spcPct val="150000"/>
              </a:lnSpc>
            </a:pPr>
            <a:r>
              <a:rPr lang="en-CA" sz="1400"/>
              <a:t>Controlled by Capitalist Interests:</a:t>
            </a:r>
          </a:p>
          <a:p>
            <a:pPr>
              <a:lnSpc>
                <a:spcPct val="150000"/>
              </a:lnSpc>
            </a:pPr>
            <a:r>
              <a:rPr lang="en-CA" sz="1400"/>
              <a:t> Narratives have been shaped to benefit those who profit from oil.</a:t>
            </a:r>
          </a:p>
          <a:p>
            <a:pPr>
              <a:lnSpc>
                <a:spcPct val="150000"/>
              </a:lnSpc>
            </a:pPr>
            <a:r>
              <a:rPr lang="en-CA" sz="1400"/>
              <a:t>Propaganda has been used to create a positive image of oil in the public mind.</a:t>
            </a:r>
          </a:p>
          <a:p>
            <a:pPr>
              <a:lnSpc>
                <a:spcPct val="150000"/>
              </a:lnSpc>
            </a:pPr>
            <a:r>
              <a:rPr lang="en-CA" sz="1400"/>
              <a:t>Examples of Propaganda:</a:t>
            </a:r>
          </a:p>
          <a:p>
            <a:pPr>
              <a:lnSpc>
                <a:spcPct val="150000"/>
              </a:lnSpc>
            </a:pPr>
            <a:r>
              <a:rPr lang="en-CA" sz="1400"/>
              <a:t>Campaigns and rhetoric used to promote oil as essential to Economy</a:t>
            </a:r>
          </a:p>
          <a:p>
            <a:pPr>
              <a:lnSpc>
                <a:spcPct val="150000"/>
              </a:lnSpc>
            </a:pPr>
            <a:r>
              <a:rPr lang="en-CA" sz="1400"/>
              <a:t>Ex. Molding of American Economy around energy consumption</a:t>
            </a:r>
          </a:p>
          <a:p>
            <a:pPr>
              <a:lnSpc>
                <a:spcPct val="150000"/>
              </a:lnSpc>
            </a:pPr>
            <a:endParaRPr lang="en-CA"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2DA"/>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2" y="0"/>
            <a:ext cx="3938487" cy="1807305"/>
          </a:xfrm>
        </p:spPr>
        <p:txBody>
          <a:bodyPr>
            <a:normAutofit/>
          </a:bodyPr>
          <a:lstStyle/>
          <a:p>
            <a:r>
              <a:rPr lang="en-CA" sz="4100"/>
              <a:t>Oil as a Cultural Symbol in Alberta</a:t>
            </a:r>
          </a:p>
        </p:txBody>
      </p:sp>
      <p:sp>
        <p:nvSpPr>
          <p:cNvPr id="3" name="Content Placeholder 2"/>
          <p:cNvSpPr>
            <a:spLocks noGrp="1"/>
          </p:cNvSpPr>
          <p:nvPr>
            <p:ph idx="1"/>
          </p:nvPr>
        </p:nvSpPr>
        <p:spPr>
          <a:xfrm>
            <a:off x="180548" y="1630313"/>
            <a:ext cx="4310815" cy="4690275"/>
          </a:xfrm>
        </p:spPr>
        <p:txBody>
          <a:bodyPr>
            <a:normAutofit fontScale="92500" lnSpcReduction="20000"/>
          </a:bodyPr>
          <a:lstStyle/>
          <a:p>
            <a:pPr>
              <a:lnSpc>
                <a:spcPct val="150000"/>
              </a:lnSpc>
            </a:pPr>
            <a:r>
              <a:rPr lang="en-CA" sz="1700"/>
              <a:t>Significance in Albertan Identity:</a:t>
            </a:r>
          </a:p>
          <a:p>
            <a:pPr>
              <a:lnSpc>
                <a:spcPct val="150000"/>
              </a:lnSpc>
            </a:pPr>
            <a:r>
              <a:rPr lang="en-CA" sz="1700"/>
              <a:t>Oil is deeply ingrained in the cultural identity of Alberta.</a:t>
            </a:r>
          </a:p>
          <a:p>
            <a:pPr>
              <a:lnSpc>
                <a:spcPct val="150000"/>
              </a:lnSpc>
            </a:pPr>
            <a:r>
              <a:rPr lang="en-CA" sz="1700"/>
              <a:t>Examples: Edmonton Oilers, Alberta as the “Energy Province.”</a:t>
            </a:r>
          </a:p>
          <a:p>
            <a:pPr>
              <a:lnSpc>
                <a:spcPct val="150000"/>
              </a:lnSpc>
            </a:pPr>
            <a:r>
              <a:rPr lang="en-CA" sz="1700"/>
              <a:t>Campaigns like “Alberta is Energy”</a:t>
            </a:r>
          </a:p>
          <a:p>
            <a:pPr>
              <a:lnSpc>
                <a:spcPct val="150000"/>
              </a:lnSpc>
            </a:pPr>
            <a:r>
              <a:rPr lang="en-CA" sz="1700"/>
              <a:t> Efforts to link oil with provincial pride and identity.</a:t>
            </a:r>
          </a:p>
          <a:p>
            <a:pPr>
              <a:lnSpc>
                <a:spcPct val="150000"/>
              </a:lnSpc>
            </a:pPr>
            <a:r>
              <a:rPr lang="en-CA" sz="1700"/>
              <a:t>Use of slogans to reinforce the importance of oil in Albertan culture.</a:t>
            </a:r>
          </a:p>
          <a:p>
            <a:pPr>
              <a:lnSpc>
                <a:spcPct val="150000"/>
              </a:lnSpc>
            </a:pPr>
            <a:r>
              <a:rPr lang="en-CA" sz="1700"/>
              <a:t>Made to seem indespensible to Albertan Economy</a:t>
            </a:r>
          </a:p>
          <a:p>
            <a:pPr>
              <a:lnSpc>
                <a:spcPct val="150000"/>
              </a:lnSpc>
            </a:pPr>
            <a:r>
              <a:rPr lang="en-CA" sz="1700"/>
              <a:t>Low roaylties and subsidized (ACITTS)</a:t>
            </a:r>
          </a:p>
        </p:txBody>
      </p:sp>
      <p:pic>
        <p:nvPicPr>
          <p:cNvPr id="4" name="Picture 3" descr="A hockey player in an ice rink&#10;&#10;Description automatically generated">
            <a:extLst>
              <a:ext uri="{FF2B5EF4-FFF2-40B4-BE49-F238E27FC236}">
                <a16:creationId xmlns:a16="http://schemas.microsoft.com/office/drawing/2014/main" id="{090579DC-47FA-42C6-C61A-709C455CC686}"/>
              </a:ext>
            </a:extLst>
          </p:cNvPr>
          <p:cNvPicPr>
            <a:picLocks noChangeAspect="1"/>
          </p:cNvPicPr>
          <p:nvPr/>
        </p:nvPicPr>
        <p:blipFill rotWithShape="1">
          <a:blip r:embed="rId2"/>
          <a:srcRect l="17367" r="17423"/>
          <a:stretch/>
        </p:blipFill>
        <p:spPr>
          <a:xfrm>
            <a:off x="4671911" y="10"/>
            <a:ext cx="447208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Superior Rhetorical Techniques of Pro-Oil Lobby</a:t>
            </a:r>
          </a:p>
        </p:txBody>
      </p:sp>
      <p:sp>
        <p:nvSpPr>
          <p:cNvPr id="3" name="Content Placeholder 2"/>
          <p:cNvSpPr>
            <a:spLocks noGrp="1"/>
          </p:cNvSpPr>
          <p:nvPr>
            <p:ph idx="1"/>
          </p:nvPr>
        </p:nvSpPr>
        <p:spPr>
          <a:xfrm>
            <a:off x="7750" y="1755183"/>
            <a:ext cx="4114799" cy="5102817"/>
          </a:xfrm>
        </p:spPr>
        <p:txBody>
          <a:bodyPr>
            <a:normAutofit/>
          </a:bodyPr>
          <a:lstStyle/>
          <a:p>
            <a:pPr>
              <a:lnSpc>
                <a:spcPct val="150000"/>
              </a:lnSpc>
            </a:pPr>
            <a:r>
              <a:rPr sz="1600"/>
              <a:t>Effective Strategies:</a:t>
            </a:r>
          </a:p>
          <a:p>
            <a:pPr>
              <a:lnSpc>
                <a:spcPct val="150000"/>
              </a:lnSpc>
            </a:pPr>
            <a:r>
              <a:rPr sz="1600"/>
              <a:t>Pro-oil campaigns use emotionally resonant and psychologically compelling rhetoric.</a:t>
            </a:r>
          </a:p>
          <a:p>
            <a:pPr>
              <a:lnSpc>
                <a:spcPct val="150000"/>
              </a:lnSpc>
            </a:pPr>
            <a:r>
              <a:rPr sz="1600"/>
              <a:t>They create narratives that make oil seem indispensable and beneficial.</a:t>
            </a:r>
          </a:p>
          <a:p>
            <a:pPr>
              <a:lnSpc>
                <a:spcPct val="150000"/>
              </a:lnSpc>
            </a:pPr>
            <a:r>
              <a:rPr sz="1600"/>
              <a:t>Comparison with Anti-Oil Approaches:</a:t>
            </a:r>
          </a:p>
          <a:p>
            <a:pPr>
              <a:lnSpc>
                <a:spcPct val="150000"/>
              </a:lnSpc>
            </a:pPr>
            <a:r>
              <a:rPr sz="1600"/>
              <a:t>Environmental advocates often focus on facts and statistics</a:t>
            </a:r>
            <a:r>
              <a:rPr lang="en-CA" sz="1600"/>
              <a:t> as well as warnings of future catastrophe.</a:t>
            </a:r>
            <a:endParaRPr sz="1600"/>
          </a:p>
          <a:p>
            <a:pPr>
              <a:lnSpc>
                <a:spcPct val="150000"/>
              </a:lnSpc>
            </a:pPr>
            <a:r>
              <a:rPr sz="1600"/>
              <a:t>These approaches </a:t>
            </a:r>
            <a:r>
              <a:rPr lang="en-CA" sz="1600"/>
              <a:t>are likely not </a:t>
            </a:r>
            <a:r>
              <a:rPr sz="1600"/>
              <a:t>as effective in changing public opinion.</a:t>
            </a:r>
          </a:p>
        </p:txBody>
      </p:sp>
      <p:pic>
        <p:nvPicPr>
          <p:cNvPr id="4" name="Picture 3">
            <a:extLst>
              <a:ext uri="{FF2B5EF4-FFF2-40B4-BE49-F238E27FC236}">
                <a16:creationId xmlns:a16="http://schemas.microsoft.com/office/drawing/2014/main" id="{3CEE567D-4E78-4974-DEFD-24F620BDEEA9}"/>
              </a:ext>
            </a:extLst>
          </p:cNvPr>
          <p:cNvPicPr>
            <a:picLocks noChangeAspect="1"/>
          </p:cNvPicPr>
          <p:nvPr/>
        </p:nvPicPr>
        <p:blipFill>
          <a:blip r:embed="rId2"/>
          <a:stretch>
            <a:fillRect/>
          </a:stretch>
        </p:blipFill>
        <p:spPr>
          <a:xfrm>
            <a:off x="4572000" y="1948496"/>
            <a:ext cx="4189248" cy="4189248"/>
          </a:xfrm>
          <a:prstGeom prst="rect">
            <a:avLst/>
          </a:prstGeom>
          <a:ln w="12700">
            <a:solidFill>
              <a:schemeClr val="tx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2DA"/>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6746" y="162732"/>
            <a:ext cx="2855390" cy="2228074"/>
          </a:xfrm>
        </p:spPr>
        <p:txBody>
          <a:bodyPr>
            <a:normAutofit/>
          </a:bodyPr>
          <a:lstStyle/>
          <a:p>
            <a:r>
              <a:rPr lang="en-CA" sz="2700"/>
              <a:t>Misrepresentation of Scientific Evidence</a:t>
            </a:r>
          </a:p>
        </p:txBody>
      </p:sp>
      <p:sp>
        <p:nvSpPr>
          <p:cNvPr id="3" name="Content Placeholder 2"/>
          <p:cNvSpPr>
            <a:spLocks noGrp="1"/>
          </p:cNvSpPr>
          <p:nvPr>
            <p:ph idx="1"/>
          </p:nvPr>
        </p:nvSpPr>
        <p:spPr>
          <a:xfrm>
            <a:off x="148203" y="2483006"/>
            <a:ext cx="3183933" cy="4058454"/>
          </a:xfrm>
        </p:spPr>
        <p:txBody>
          <a:bodyPr>
            <a:normAutofit lnSpcReduction="10000"/>
          </a:bodyPr>
          <a:lstStyle/>
          <a:p>
            <a:pPr>
              <a:lnSpc>
                <a:spcPct val="150000"/>
              </a:lnSpc>
            </a:pPr>
            <a:r>
              <a:rPr lang="en-CA" sz="1400"/>
              <a:t>Tactics by Pro-Oil Propagandists: (Merchants of Doubt)</a:t>
            </a:r>
          </a:p>
          <a:p>
            <a:pPr>
              <a:lnSpc>
                <a:spcPct val="150000"/>
              </a:lnSpc>
            </a:pPr>
            <a:r>
              <a:rPr lang="en-CA" sz="1400"/>
              <a:t>Bankrolling scientists to create doubt about climate change.</a:t>
            </a:r>
          </a:p>
          <a:p>
            <a:pPr>
              <a:lnSpc>
                <a:spcPct val="150000"/>
              </a:lnSpc>
            </a:pPr>
            <a:r>
              <a:rPr lang="en-CA" sz="1400"/>
              <a:t>Magnifying dissenting voices to confuse the public.</a:t>
            </a:r>
          </a:p>
          <a:p>
            <a:pPr>
              <a:lnSpc>
                <a:spcPct val="150000"/>
              </a:lnSpc>
            </a:pPr>
            <a:r>
              <a:rPr lang="en-CA" sz="1400"/>
              <a:t>Impact on Public Understanding:</a:t>
            </a:r>
          </a:p>
          <a:p>
            <a:pPr>
              <a:lnSpc>
                <a:spcPct val="150000"/>
              </a:lnSpc>
            </a:pPr>
            <a:r>
              <a:rPr lang="en-CA" sz="1400"/>
              <a:t>Misrepresentation makes it difficult for people to commit to concrete actions.</a:t>
            </a:r>
          </a:p>
          <a:p>
            <a:pPr>
              <a:lnSpc>
                <a:spcPct val="150000"/>
              </a:lnSpc>
            </a:pPr>
            <a:r>
              <a:rPr lang="en-CA" sz="1400"/>
              <a:t>Creates confusion and apathy towards environmental issues.</a:t>
            </a:r>
          </a:p>
        </p:txBody>
      </p:sp>
      <p:pic>
        <p:nvPicPr>
          <p:cNvPr id="4" name="Picture 3" descr="A person in a white coat handing money to a person&#10;&#10;Description automatically generated">
            <a:extLst>
              <a:ext uri="{FF2B5EF4-FFF2-40B4-BE49-F238E27FC236}">
                <a16:creationId xmlns:a16="http://schemas.microsoft.com/office/drawing/2014/main" id="{15C27CEE-A2BA-2893-A4BD-B5CEA4005F7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17000" contrast="-19000"/>
                    </a14:imgEffect>
                  </a14:imgLayer>
                </a14:imgProps>
              </a:ext>
            </a:extLst>
          </a:blip>
          <a:srcRect l="8102" r="13359"/>
          <a:stretch/>
        </p:blipFill>
        <p:spPr>
          <a:xfrm>
            <a:off x="3757789" y="10"/>
            <a:ext cx="5386210" cy="6857990"/>
          </a:xfrm>
          <a:prstGeom prst="rect">
            <a:avLst/>
          </a:prstGeom>
          <a:solidFill>
            <a:schemeClr val="bg2">
              <a:lumMod val="25000"/>
            </a:schemeClr>
          </a:solidFill>
          <a:ln w="15875">
            <a:solidFill>
              <a:schemeClr val="accent1">
                <a:shade val="95000"/>
                <a:satMod val="105000"/>
                <a:alpha val="2576"/>
              </a:schemeClr>
            </a:solidFill>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2DA"/>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9357" y="0"/>
            <a:ext cx="4000647" cy="1708242"/>
          </a:xfrm>
        </p:spPr>
        <p:txBody>
          <a:bodyPr anchor="ctr">
            <a:normAutofit/>
          </a:bodyPr>
          <a:lstStyle/>
          <a:p>
            <a:r>
              <a:rPr lang="en-CA" sz="3500"/>
              <a:t>Psychological Manipulation and Lacanian Theory</a:t>
            </a:r>
          </a:p>
        </p:txBody>
      </p:sp>
      <p:sp>
        <p:nvSpPr>
          <p:cNvPr id="3" name="Content Placeholder 2"/>
          <p:cNvSpPr>
            <a:spLocks noGrp="1"/>
          </p:cNvSpPr>
          <p:nvPr>
            <p:ph idx="1"/>
          </p:nvPr>
        </p:nvSpPr>
        <p:spPr>
          <a:xfrm>
            <a:off x="121899" y="2114176"/>
            <a:ext cx="4775565" cy="4743824"/>
          </a:xfrm>
        </p:spPr>
        <p:txBody>
          <a:bodyPr anchor="ctr">
            <a:normAutofit/>
          </a:bodyPr>
          <a:lstStyle/>
          <a:p>
            <a:pPr>
              <a:lnSpc>
                <a:spcPct val="150000"/>
              </a:lnSpc>
            </a:pPr>
            <a:r>
              <a:rPr lang="en-CA" sz="1600"/>
              <a:t>Richard Kover’s Analysis:</a:t>
            </a:r>
          </a:p>
          <a:p>
            <a:pPr>
              <a:lnSpc>
                <a:spcPct val="150000"/>
              </a:lnSpc>
            </a:pPr>
            <a:r>
              <a:rPr lang="en-CA" sz="1600"/>
              <a:t>Lacanian psychoanalytic theory explains the deep psychological impact of pro-oil narratives.</a:t>
            </a:r>
          </a:p>
          <a:p>
            <a:pPr>
              <a:lnSpc>
                <a:spcPct val="150000"/>
              </a:lnSpc>
            </a:pPr>
            <a:r>
              <a:rPr lang="en-CA" sz="1600"/>
              <a:t> Oil is presented as the “object petit a,” an object of desire and identity.</a:t>
            </a:r>
          </a:p>
          <a:p>
            <a:pPr>
              <a:lnSpc>
                <a:spcPct val="150000"/>
              </a:lnSpc>
            </a:pPr>
            <a:r>
              <a:rPr lang="en-CA" sz="1600"/>
              <a:t>Can create sense of belonging</a:t>
            </a:r>
          </a:p>
          <a:p>
            <a:pPr>
              <a:lnSpc>
                <a:spcPct val="150000"/>
              </a:lnSpc>
            </a:pPr>
            <a:r>
              <a:rPr lang="en-CA" sz="1600"/>
              <a:t>Impact on Identity and Community:</a:t>
            </a:r>
          </a:p>
          <a:p>
            <a:pPr>
              <a:lnSpc>
                <a:spcPct val="150000"/>
              </a:lnSpc>
            </a:pPr>
            <a:r>
              <a:rPr lang="en-CA" sz="1600"/>
              <a:t>Oil becomes more than a commodity; it’s integral to personal and collective identity.</a:t>
            </a:r>
          </a:p>
          <a:p>
            <a:pPr>
              <a:lnSpc>
                <a:spcPct val="150000"/>
              </a:lnSpc>
            </a:pPr>
            <a:r>
              <a:rPr lang="en-CA" sz="1600"/>
              <a:t>This deep psychological connection makes it harder to shift public opinion.</a:t>
            </a:r>
          </a:p>
        </p:txBody>
      </p:sp>
      <p:pic>
        <p:nvPicPr>
          <p:cNvPr id="5" name="Picture 4" descr="A group of people standing in a circle&#10;&#10;Description automatically generated">
            <a:extLst>
              <a:ext uri="{FF2B5EF4-FFF2-40B4-BE49-F238E27FC236}">
                <a16:creationId xmlns:a16="http://schemas.microsoft.com/office/drawing/2014/main" id="{52BE352F-E9ED-210F-05A5-C376BA5EC00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4000"/>
                    </a14:imgEffect>
                    <a14:imgEffect>
                      <a14:saturation sat="128000"/>
                    </a14:imgEffect>
                    <a14:imgEffect>
                      <a14:brightnessContrast bright="-34000"/>
                    </a14:imgEffect>
                  </a14:imgLayer>
                </a14:imgProps>
              </a:ext>
            </a:extLst>
          </a:blip>
          <a:srcRect l="32946" r="33709"/>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2DA"/>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0B095C-BF78-14C5-FFD4-89E0B92F39A2}"/>
              </a:ext>
            </a:extLst>
          </p:cNvPr>
          <p:cNvSpPr>
            <a:spLocks noGrp="1"/>
          </p:cNvSpPr>
          <p:nvPr>
            <p:ph type="title"/>
          </p:nvPr>
        </p:nvSpPr>
        <p:spPr>
          <a:xfrm>
            <a:off x="5648707" y="365125"/>
            <a:ext cx="2866642" cy="1899912"/>
          </a:xfrm>
        </p:spPr>
        <p:txBody>
          <a:bodyPr>
            <a:normAutofit/>
          </a:bodyPr>
          <a:lstStyle/>
          <a:p>
            <a:r>
              <a:rPr lang="en-US" sz="3500"/>
              <a:t>Frontier Masculinity</a:t>
            </a:r>
          </a:p>
        </p:txBody>
      </p:sp>
      <p:pic>
        <p:nvPicPr>
          <p:cNvPr id="4" name="Picture 3" descr="A person in cowboy hat and gloves holding a pipe&#10;&#10;Description automatically generated">
            <a:extLst>
              <a:ext uri="{FF2B5EF4-FFF2-40B4-BE49-F238E27FC236}">
                <a16:creationId xmlns:a16="http://schemas.microsoft.com/office/drawing/2014/main" id="{6B649E2B-C1AE-8B61-9070-087E3076692C}"/>
              </a:ext>
            </a:extLst>
          </p:cNvPr>
          <p:cNvPicPr>
            <a:picLocks noChangeAspect="1"/>
          </p:cNvPicPr>
          <p:nvPr/>
        </p:nvPicPr>
        <p:blipFill rotWithShape="1">
          <a:blip r:embed="rId2"/>
          <a:srcRect l="1259" r="22884"/>
          <a:stretch/>
        </p:blipFill>
        <p:spPr>
          <a:xfrm>
            <a:off x="20" y="10"/>
            <a:ext cx="5202273" cy="6857990"/>
          </a:xfrm>
          <a:prstGeom prst="rect">
            <a:avLst/>
          </a:prstGeom>
        </p:spPr>
      </p:pic>
      <p:sp>
        <p:nvSpPr>
          <p:cNvPr id="3" name="Content Placeholder 2">
            <a:extLst>
              <a:ext uri="{FF2B5EF4-FFF2-40B4-BE49-F238E27FC236}">
                <a16:creationId xmlns:a16="http://schemas.microsoft.com/office/drawing/2014/main" id="{C191DACD-5666-A621-FF88-BF3232903DEC}"/>
              </a:ext>
            </a:extLst>
          </p:cNvPr>
          <p:cNvSpPr>
            <a:spLocks noGrp="1"/>
          </p:cNvSpPr>
          <p:nvPr>
            <p:ph idx="1"/>
          </p:nvPr>
        </p:nvSpPr>
        <p:spPr>
          <a:xfrm>
            <a:off x="5648707" y="2434200"/>
            <a:ext cx="2866642" cy="4271399"/>
          </a:xfrm>
        </p:spPr>
        <p:txBody>
          <a:bodyPr>
            <a:normAutofit fontScale="85000" lnSpcReduction="10000"/>
          </a:bodyPr>
          <a:lstStyle/>
          <a:p>
            <a:pPr>
              <a:lnSpc>
                <a:spcPct val="150000"/>
              </a:lnSpc>
            </a:pPr>
            <a:r>
              <a:rPr lang="en-US" sz="1700"/>
              <a:t>Motifs of rugged individualism and toughness are good examples of these psychological associations</a:t>
            </a:r>
          </a:p>
          <a:p>
            <a:pPr>
              <a:lnSpc>
                <a:spcPct val="150000"/>
              </a:lnSpc>
            </a:pPr>
            <a:r>
              <a:rPr lang="en-US" sz="1700"/>
              <a:t>Men can be emasculated or shamed for any behaviours that could be considered emasculate compared to cowboy motif like supporting feminism or asking for help (expressing support for green solutions can be extrapolated to be in this category)</a:t>
            </a:r>
          </a:p>
        </p:txBody>
      </p:sp>
    </p:spTree>
    <p:extLst>
      <p:ext uri="{BB962C8B-B14F-4D97-AF65-F5344CB8AC3E}">
        <p14:creationId xmlns:p14="http://schemas.microsoft.com/office/powerpoint/2010/main" val="4025490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2DA"/>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562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02556" y="266055"/>
            <a:ext cx="3117384" cy="1708244"/>
          </a:xfrm>
        </p:spPr>
        <p:txBody>
          <a:bodyPr anchor="ctr">
            <a:normAutofit/>
          </a:bodyPr>
          <a:lstStyle/>
          <a:p>
            <a:r>
              <a:rPr lang="en-CA" sz="3200"/>
              <a:t>Climate Denial and Psychological Barriers</a:t>
            </a:r>
          </a:p>
        </p:txBody>
      </p:sp>
      <p:pic>
        <p:nvPicPr>
          <p:cNvPr id="4" name="Picture 3" descr="A cartoon of a person with his hands on his head&#10;&#10;Description automatically generated">
            <a:extLst>
              <a:ext uri="{FF2B5EF4-FFF2-40B4-BE49-F238E27FC236}">
                <a16:creationId xmlns:a16="http://schemas.microsoft.com/office/drawing/2014/main" id="{C3BB6F4A-AF2F-119F-B54A-83F39DD8DD35}"/>
              </a:ext>
            </a:extLst>
          </p:cNvPr>
          <p:cNvPicPr>
            <a:picLocks noChangeAspect="1"/>
          </p:cNvPicPr>
          <p:nvPr/>
        </p:nvPicPr>
        <p:blipFill rotWithShape="1">
          <a:blip r:embed="rId2"/>
          <a:srcRect l="11108" r="22225"/>
          <a:stretch/>
        </p:blipFill>
        <p:spPr>
          <a:xfrm>
            <a:off x="20" y="-2"/>
            <a:ext cx="4571980" cy="6858002"/>
          </a:xfrm>
          <a:prstGeom prst="rect">
            <a:avLst/>
          </a:prstGeom>
        </p:spPr>
      </p:pic>
      <p:sp>
        <p:nvSpPr>
          <p:cNvPr id="3" name="Content Placeholder 2"/>
          <p:cNvSpPr>
            <a:spLocks noGrp="1"/>
          </p:cNvSpPr>
          <p:nvPr>
            <p:ph idx="1"/>
          </p:nvPr>
        </p:nvSpPr>
        <p:spPr>
          <a:xfrm>
            <a:off x="4781522" y="1974299"/>
            <a:ext cx="3780787" cy="4736467"/>
          </a:xfrm>
        </p:spPr>
        <p:txBody>
          <a:bodyPr anchor="ctr">
            <a:normAutofit fontScale="92500"/>
          </a:bodyPr>
          <a:lstStyle/>
          <a:p>
            <a:pPr>
              <a:lnSpc>
                <a:spcPct val="150000"/>
              </a:lnSpc>
            </a:pPr>
            <a:r>
              <a:rPr sz="1600"/>
              <a:t>Kari Marie Norgaard’s Findings:</a:t>
            </a:r>
            <a:endParaRPr lang="en-CA" sz="1600"/>
          </a:p>
          <a:p>
            <a:pPr>
              <a:lnSpc>
                <a:spcPct val="150000"/>
              </a:lnSpc>
            </a:pPr>
            <a:r>
              <a:rPr sz="1600"/>
              <a:t>Climate inaction is not due to ignorance but a “socially organized denial.”</a:t>
            </a:r>
            <a:endParaRPr lang="en-CA" sz="1600"/>
          </a:p>
          <a:p>
            <a:pPr>
              <a:lnSpc>
                <a:spcPct val="150000"/>
              </a:lnSpc>
            </a:pPr>
            <a:r>
              <a:rPr sz="1600"/>
              <a:t> People compartmentalize climate knowledge to avoid negative emotions</a:t>
            </a:r>
            <a:r>
              <a:rPr lang="en-CA" sz="1600"/>
              <a:t> such as cognitive dissonance in daily life</a:t>
            </a:r>
            <a:r>
              <a:rPr sz="1600"/>
              <a:t>.</a:t>
            </a:r>
            <a:endParaRPr lang="en-CA" sz="1600"/>
          </a:p>
          <a:p>
            <a:pPr>
              <a:lnSpc>
                <a:spcPct val="150000"/>
              </a:lnSpc>
            </a:pPr>
            <a:r>
              <a:rPr sz="1600"/>
              <a:t>Espen Stoknes:</a:t>
            </a:r>
            <a:endParaRPr lang="en-CA" sz="1600"/>
          </a:p>
          <a:p>
            <a:pPr>
              <a:lnSpc>
                <a:spcPct val="150000"/>
              </a:lnSpc>
            </a:pPr>
            <a:r>
              <a:rPr sz="1600"/>
              <a:t> “Collapse porn” and disaster fatigue desensitize people to climate warnings.</a:t>
            </a:r>
            <a:endParaRPr lang="en-CA" sz="1600"/>
          </a:p>
          <a:p>
            <a:pPr>
              <a:lnSpc>
                <a:spcPct val="150000"/>
              </a:lnSpc>
            </a:pPr>
            <a:r>
              <a:rPr sz="1600"/>
              <a:t> Psychological barriers allow people to ignore the immediacy of climate issues.</a:t>
            </a:r>
            <a:endParaRPr lang="en-CA" sz="16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2822</TotalTime>
  <Words>1088</Words>
  <Application>Microsoft Macintosh PowerPoint</Application>
  <PresentationFormat>On-screen Show (4:3)</PresentationFormat>
  <Paragraphs>92</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Meiryo</vt:lpstr>
      <vt:lpstr>Arial</vt:lpstr>
      <vt:lpstr>Calibri</vt:lpstr>
      <vt:lpstr>Office Theme</vt:lpstr>
      <vt:lpstr>Unmasking the Petro-Narrative: Shifting Discourse on Alberta’s Oil Sands</vt:lpstr>
      <vt:lpstr>Introduction</vt:lpstr>
      <vt:lpstr>Historical Influence of Oil Narratives</vt:lpstr>
      <vt:lpstr>Oil as a Cultural Symbol in Alberta</vt:lpstr>
      <vt:lpstr>Superior Rhetorical Techniques of Pro-Oil Lobby</vt:lpstr>
      <vt:lpstr>Misrepresentation of Scientific Evidence</vt:lpstr>
      <vt:lpstr>Psychological Manipulation and Lacanian Theory</vt:lpstr>
      <vt:lpstr>Frontier Masculinity</vt:lpstr>
      <vt:lpstr>Climate Denial and Psychological Barriers</vt:lpstr>
      <vt:lpstr>Shifting the Narrative: Positive Framing</vt:lpstr>
      <vt:lpstr>Strategies for a New Discourse</vt:lpstr>
      <vt:lpstr>Conclusion</vt:lpstr>
      <vt:lpstr>Bibliography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Talon  Hird</cp:lastModifiedBy>
  <cp:revision>13</cp:revision>
  <dcterms:created xsi:type="dcterms:W3CDTF">2013-01-27T09:14:16Z</dcterms:created>
  <dcterms:modified xsi:type="dcterms:W3CDTF">2024-06-11T19:22:24Z</dcterms:modified>
  <cp:category/>
</cp:coreProperties>
</file>